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15" r:id="rId2"/>
    <p:sldMasterId id="2147483803" r:id="rId3"/>
  </p:sldMasterIdLst>
  <p:notesMasterIdLst>
    <p:notesMasterId r:id="rId17"/>
  </p:notesMasterIdLst>
  <p:sldIdLst>
    <p:sldId id="5829" r:id="rId4"/>
    <p:sldId id="4772" r:id="rId5"/>
    <p:sldId id="4773" r:id="rId6"/>
    <p:sldId id="4778" r:id="rId7"/>
    <p:sldId id="5048" r:id="rId8"/>
    <p:sldId id="4777" r:id="rId9"/>
    <p:sldId id="4793" r:id="rId10"/>
    <p:sldId id="4785" r:id="rId11"/>
    <p:sldId id="5830" r:id="rId12"/>
    <p:sldId id="5831" r:id="rId13"/>
    <p:sldId id="5832" r:id="rId14"/>
    <p:sldId id="5833" r:id="rId15"/>
    <p:sldId id="5834" r:id="rId16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SAP MDG Training Objectives &amp; Agenda" id="{F713ACD1-E552-467B-8F91-B6566C8CEEFC}">
          <p14:sldIdLst>
            <p14:sldId id="3029"/>
            <p14:sldId id="3398"/>
            <p14:sldId id="4065"/>
            <p14:sldId id="3385"/>
            <p14:sldId id="5821"/>
          </p14:sldIdLst>
        </p14:section>
        <p14:section name="Day 1: Overview of Enterprise Information Management" id="{9E19A553-1249-4EEC-8CCD-DF28CF093217}">
          <p14:sldIdLst>
            <p14:sldId id="4981"/>
            <p14:sldId id="4761"/>
            <p14:sldId id="4762"/>
            <p14:sldId id="4982"/>
            <p14:sldId id="4983"/>
            <p14:sldId id="4984"/>
            <p14:sldId id="4985"/>
            <p14:sldId id="4986"/>
            <p14:sldId id="4987"/>
            <p14:sldId id="4988"/>
            <p14:sldId id="4989"/>
            <p14:sldId id="4990"/>
            <p14:sldId id="4991"/>
            <p14:sldId id="4996"/>
            <p14:sldId id="4997"/>
            <p14:sldId id="4998"/>
            <p14:sldId id="4999"/>
            <p14:sldId id="5000"/>
            <p14:sldId id="5001"/>
            <p14:sldId id="5002"/>
          </p14:sldIdLst>
        </p14:section>
        <p14:section name="Day 2 - Introduction to Master Data Governance" id="{DEE839AB-8535-42DE-B342-5D94AFBCE696}">
          <p14:sldIdLst>
            <p14:sldId id="3334"/>
            <p14:sldId id="5057"/>
            <p14:sldId id="5056"/>
            <p14:sldId id="5058"/>
            <p14:sldId id="5059"/>
            <p14:sldId id="5060"/>
            <p14:sldId id="4351"/>
            <p14:sldId id="5007"/>
            <p14:sldId id="5011"/>
            <p14:sldId id="5012"/>
            <p14:sldId id="4382"/>
            <p14:sldId id="5003"/>
            <p14:sldId id="5004"/>
            <p14:sldId id="5005"/>
            <p14:sldId id="5006"/>
          </p14:sldIdLst>
        </p14:section>
        <p14:section name="Day 3 - Domians &amp; Customizing Synchronization" id="{6E0776B5-A715-499A-89C5-B6670D88464C}">
          <p14:sldIdLst>
            <p14:sldId id="5787"/>
            <p14:sldId id="4368"/>
            <p14:sldId id="5015"/>
            <p14:sldId id="5053"/>
            <p14:sldId id="5054"/>
            <p14:sldId id="5016"/>
            <p14:sldId id="5017"/>
            <p14:sldId id="5018"/>
            <p14:sldId id="5021"/>
            <p14:sldId id="5022"/>
            <p14:sldId id="5023"/>
            <p14:sldId id="5024"/>
            <p14:sldId id="5025"/>
            <p14:sldId id="5026"/>
          </p14:sldIdLst>
        </p14:section>
        <p14:section name="Day 4 - Data Model" id="{1B525743-5AB8-4D95-854B-E1C7293AE499}">
          <p14:sldIdLst>
            <p14:sldId id="5068"/>
            <p14:sldId id="4772"/>
            <p14:sldId id="4773"/>
            <p14:sldId id="4778"/>
            <p14:sldId id="5048"/>
            <p14:sldId id="4777"/>
            <p14:sldId id="4793"/>
            <p14:sldId id="4785"/>
          </p14:sldIdLst>
        </p14:section>
        <p14:section name="Day 5 - Use cases in Data Modelling" id="{748336BF-7170-4E5D-9B14-D6789DBA6E34}">
          <p14:sldIdLst>
            <p14:sldId id="5238"/>
            <p14:sldId id="5046"/>
            <p14:sldId id="5235"/>
            <p14:sldId id="5237"/>
            <p14:sldId id="5250"/>
            <p14:sldId id="5252"/>
            <p14:sldId id="5253"/>
            <p14:sldId id="5254"/>
          </p14:sldIdLst>
        </p14:section>
        <p14:section name="Day 6 - Custom Data Model" id="{6DFAB1C5-072B-45BE-A1A1-59A5614547F4}">
          <p14:sldIdLst>
            <p14:sldId id="5321"/>
            <p14:sldId id="5328"/>
            <p14:sldId id="5329"/>
            <p14:sldId id="5324"/>
            <p14:sldId id="5325"/>
            <p14:sldId id="5326"/>
          </p14:sldIdLst>
        </p14:section>
        <p14:section name="Day 7 - UI Modelling" id="{3B0E22D7-E8F7-42FC-B08A-16D3DD097D84}">
          <p14:sldIdLst>
            <p14:sldId id="5073"/>
            <p14:sldId id="5263"/>
            <p14:sldId id="5264"/>
            <p14:sldId id="4814"/>
            <p14:sldId id="4819"/>
            <p14:sldId id="4806"/>
            <p14:sldId id="4820"/>
            <p14:sldId id="4823"/>
            <p14:sldId id="5074"/>
            <p14:sldId id="5280"/>
            <p14:sldId id="5272"/>
          </p14:sldIdLst>
        </p14:section>
        <p14:section name="Day 8 - UI Modelling" id="{A579C835-1173-4A25-B49D-C221AEDDDF76}">
          <p14:sldIdLst>
            <p14:sldId id="5788"/>
            <p14:sldId id="5273"/>
            <p14:sldId id="5274"/>
            <p14:sldId id="5275"/>
            <p14:sldId id="5276"/>
            <p14:sldId id="5277"/>
            <p14:sldId id="5278"/>
          </p14:sldIdLst>
        </p14:section>
        <p14:section name="Day 9 - Field Properties" id="{F4368470-7821-4F05-8E9F-D4AAF5A616CE}">
          <p14:sldIdLst>
            <p14:sldId id="5789"/>
            <p14:sldId id="5286"/>
            <p14:sldId id="5287"/>
            <p14:sldId id="5288"/>
            <p14:sldId id="5289"/>
            <p14:sldId id="5291"/>
            <p14:sldId id="5315"/>
            <p14:sldId id="5316"/>
            <p14:sldId id="5317"/>
          </p14:sldIdLst>
        </p14:section>
        <p14:section name="Day 10  - Data Quality and Search" id="{4CAE0979-4764-4ACB-BEC6-769D630A9D95}">
          <p14:sldIdLst>
            <p14:sldId id="5791"/>
            <p14:sldId id="4910"/>
            <p14:sldId id="4916"/>
            <p14:sldId id="4920"/>
          </p14:sldIdLst>
        </p14:section>
        <p14:section name="Day 11 - Validations" id="{21350762-D5D2-46D2-9CC2-16624AF88949}">
          <p14:sldIdLst>
            <p14:sldId id="5446"/>
            <p14:sldId id="5447"/>
            <p14:sldId id="5450"/>
            <p14:sldId id="5452"/>
            <p14:sldId id="5454"/>
            <p14:sldId id="5458"/>
            <p14:sldId id="5480"/>
          </p14:sldIdLst>
        </p14:section>
        <p14:section name="Day 12 - Derivations" id="{525F33E5-FF4E-4013-B19B-00529F710671}">
          <p14:sldIdLst>
            <p14:sldId id="5790"/>
            <p14:sldId id="5449"/>
            <p14:sldId id="5485"/>
            <p14:sldId id="5487"/>
            <p14:sldId id="5488"/>
            <p14:sldId id="5489"/>
            <p14:sldId id="5490"/>
            <p14:sldId id="5491"/>
          </p14:sldIdLst>
        </p14:section>
        <p14:section name="Day 13 - Process Model" id="{0BB8284B-2E67-48F3-9C01-3775DCB24C06}">
          <p14:sldIdLst>
            <p14:sldId id="5076"/>
            <p14:sldId id="4831"/>
            <p14:sldId id="5081"/>
            <p14:sldId id="5271"/>
            <p14:sldId id="4833"/>
            <p14:sldId id="5082"/>
            <p14:sldId id="5083"/>
            <p14:sldId id="4838"/>
            <p14:sldId id="4840"/>
            <p14:sldId id="4841"/>
            <p14:sldId id="4843"/>
            <p14:sldId id="4845"/>
            <p14:sldId id="4846"/>
            <p14:sldId id="4847"/>
            <p14:sldId id="4848"/>
            <p14:sldId id="5096"/>
            <p14:sldId id="5097"/>
            <p14:sldId id="4850"/>
            <p14:sldId id="4851"/>
          </p14:sldIdLst>
        </p14:section>
        <p14:section name="Day 14 - Rule based workflows" id="{DE09B53E-E1B4-421F-AED9-1913A8C6AF50}">
          <p14:sldIdLst>
            <p14:sldId id="5078"/>
            <p14:sldId id="4888"/>
            <p14:sldId id="5094"/>
            <p14:sldId id="5088"/>
            <p14:sldId id="4894"/>
            <p14:sldId id="4907"/>
            <p14:sldId id="5511"/>
            <p14:sldId id="5533"/>
            <p14:sldId id="5544"/>
            <p14:sldId id="5550"/>
          </p14:sldIdLst>
        </p14:section>
        <p14:section name="Day 15 - Parallel Workflows" id="{221EB57F-1B61-4B15-B511-034F10690C7C}">
          <p14:sldIdLst>
            <p14:sldId id="5792"/>
            <p14:sldId id="5577"/>
            <p14:sldId id="5578"/>
            <p14:sldId id="5587"/>
          </p14:sldIdLst>
        </p14:section>
        <p14:section name="Day 16 - Extended Notification" id="{185F7C88-EB17-42D5-9A7A-8644A010F489}">
          <p14:sldIdLst>
            <p14:sldId id="5313"/>
            <p14:sldId id="5314"/>
            <p14:sldId id="5414"/>
            <p14:sldId id="5415"/>
            <p14:sldId id="5416"/>
            <p14:sldId id="5429"/>
          </p14:sldIdLst>
        </p14:section>
        <p14:section name="Day 17 - Mass Approvals" id="{54F4A50B-F511-47C8-BBD6-D403C7821B04}">
          <p14:sldIdLst>
            <p14:sldId id="5793"/>
            <p14:sldId id="5623"/>
            <p14:sldId id="5624"/>
            <p14:sldId id="5625"/>
          </p14:sldIdLst>
        </p14:section>
        <p14:section name="Day 18 - Data Replication" id="{85BBC409-8923-42F9-87AB-13E118C8C996}">
          <p14:sldIdLst>
            <p14:sldId id="5107"/>
            <p14:sldId id="5108"/>
            <p14:sldId id="5110"/>
            <p14:sldId id="5111"/>
            <p14:sldId id="5119"/>
            <p14:sldId id="5120"/>
          </p14:sldIdLst>
        </p14:section>
        <p14:section name="Day 19 - Key &amp; Value mapping" id="{117F7EF4-5B5C-4811-B2C1-DAEE5D4DF7DC}">
          <p14:sldIdLst>
            <p14:sldId id="5795"/>
            <p14:sldId id="5115"/>
            <p14:sldId id="5675"/>
            <p14:sldId id="5676"/>
            <p14:sldId id="5681"/>
            <p14:sldId id="5682"/>
            <p14:sldId id="5683"/>
          </p14:sldIdLst>
        </p14:section>
        <p14:section name="Day 20 - Data Import Framwork" id="{E4784C38-2EFF-458A-B980-ABE0D396EC4F}">
          <p14:sldIdLst>
            <p14:sldId id="5159"/>
            <p14:sldId id="5705"/>
            <p14:sldId id="5706"/>
            <p14:sldId id="5714"/>
            <p14:sldId id="5740"/>
            <p14:sldId id="5741"/>
            <p14:sldId id="5744"/>
            <p14:sldId id="5745"/>
            <p14:sldId id="5160"/>
            <p14:sldId id="5161"/>
          </p14:sldIdLst>
        </p14:section>
        <p14:section name="Day 21 - APIs" id="{146BB85B-D8D5-4B01-9A94-F1F7C2EB3118}">
          <p14:sldIdLst>
            <p14:sldId id="5796"/>
            <p14:sldId id="5771"/>
            <p14:sldId id="5772"/>
            <p14:sldId id="5773"/>
            <p14:sldId id="5775"/>
            <p14:sldId id="5776"/>
            <p14:sldId id="5774"/>
            <p14:sldId id="5777"/>
            <p14:sldId id="5778"/>
            <p14:sldId id="5779"/>
            <p14:sldId id="5780"/>
            <p14:sldId id="5781"/>
            <p14:sldId id="5782"/>
            <p14:sldId id="5783"/>
            <p14:sldId id="5696"/>
          </p14:sldIdLst>
        </p14:section>
        <p14:section name="Day 22 - Change Pointers and IDOCs" id="{2420EF43-2F8C-41D0-B510-B9CA3685B29A}">
          <p14:sldIdLst>
            <p14:sldId id="5794"/>
            <p14:sldId id="5671"/>
            <p14:sldId id="5672"/>
            <p14:sldId id="5677"/>
            <p14:sldId id="5680"/>
            <p14:sldId id="5678"/>
            <p14:sldId id="5679"/>
            <p14:sldId id="5674"/>
          </p14:sldIdLst>
        </p14:section>
        <p14:section name="Day 23 - Data Enrichment" id="{A9AD22E9-5646-413E-B7A8-AE8355B64826}">
          <p14:sldIdLst>
            <p14:sldId id="5798"/>
            <p14:sldId id="4944"/>
            <p14:sldId id="4945"/>
            <p14:sldId id="4946"/>
            <p14:sldId id="4947"/>
            <p14:sldId id="4948"/>
            <p14:sldId id="4949"/>
            <p14:sldId id="4950"/>
            <p14:sldId id="4951"/>
            <p14:sldId id="4952"/>
          </p14:sldIdLst>
        </p14:section>
        <p14:section name="Day 24 - Data Enrichment" id="{E076D8E4-FD20-4977-B411-618FA8CC31DE}">
          <p14:sldIdLst>
            <p14:sldId id="5799"/>
            <p14:sldId id="5820"/>
          </p14:sldIdLst>
        </p14:section>
        <p14:section name="Day 25 - Enterprise Services" id="{513C7901-0E10-419C-9E0B-87154FAAFB56}">
          <p14:sldIdLst>
            <p14:sldId id="5784"/>
            <p14:sldId id="5785"/>
            <p14:sldId id="5786"/>
          </p14:sldIdLst>
        </p14:section>
        <p14:section name="Day 26 - MDG Performance, Edition" id="{52125840-5264-41BE-A629-2D61370E9F06}">
          <p14:sldIdLst>
            <p14:sldId id="5801"/>
            <p14:sldId id="5818"/>
            <p14:sldId id="5819"/>
            <p14:sldId id="5084"/>
            <p14:sldId id="4852"/>
            <p14:sldId id="4853"/>
            <p14:sldId id="5822"/>
            <p14:sldId id="5823"/>
            <p14:sldId id="5824"/>
            <p14:sldId id="5826"/>
            <p14:sldId id="5827"/>
          </p14:sldIdLst>
        </p14:section>
        <p14:section name="Day 27 - Consolidation &amp; Mass Processing" id="{4281BF4E-E57C-49BC-B595-0992B34E4BAB}">
          <p14:sldIdLst>
            <p14:sldId id="5803"/>
            <p14:sldId id="5290"/>
            <p14:sldId id="5285"/>
            <p14:sldId id="5808"/>
            <p14:sldId id="5809"/>
            <p14:sldId id="5810"/>
            <p14:sldId id="5293"/>
            <p14:sldId id="5308"/>
          </p14:sldIdLst>
        </p14:section>
        <p14:section name="Day 28 - Consolidation &amp; Mass Processing" id="{0133C6B4-8235-406E-9E17-52D0166C436B}">
          <p14:sldIdLst>
            <p14:sldId id="5811"/>
            <p14:sldId id="5812"/>
            <p14:sldId id="5322"/>
            <p14:sldId id="5323"/>
            <p14:sldId id="5813"/>
            <p14:sldId id="5814"/>
            <p14:sldId id="5815"/>
            <p14:sldId id="5327"/>
            <p14:sldId id="5816"/>
            <p14:sldId id="5817"/>
            <p14:sldId id="5330"/>
          </p14:sldIdLst>
        </p14:section>
        <p14:section name="Day 29 - Home Page, Launch Pad Configuration" id="{958E3519-6AA7-43AC-806B-60A43A0AD82E}">
          <p14:sldIdLst>
            <p14:sldId id="5804"/>
            <p14:sldId id="5807"/>
          </p14:sldIdLst>
        </p14:section>
        <p14:section name="Day 30 - Process Analytics" id="{16FDFE01-CA50-40F1-A0AC-D2D395152CC3}">
          <p14:sldIdLst>
            <p14:sldId id="5805"/>
            <p14:sldId id="580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60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956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78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8519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2311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075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2425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590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xmlns="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xmlns="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1669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3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06963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69720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512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55082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6650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252505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41598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94716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4919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8218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61366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62307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775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4655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73662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05603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602643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56185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93396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585202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330049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158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4625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2631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1440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6" r:id="rId15"/>
    <p:sldLayoutId id="2147483827" r:id="rId16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7.tiff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eg"/><Relationship Id="rId7" Type="http://schemas.openxmlformats.org/officeDocument/2006/relationships/image" Target="../media/image24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4326" y="304800"/>
            <a:ext cx="3631814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6"/>
          <p:cNvSpPr/>
          <p:nvPr/>
        </p:nvSpPr>
        <p:spPr>
          <a:xfrm>
            <a:off x="0" y="0"/>
            <a:ext cx="9906001" cy="67056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04</a:t>
            </a:r>
          </a:p>
          <a:p>
            <a:r>
              <a:rPr lang="en-US" sz="3200" b="1" kern="1200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SAP MDG –</a:t>
            </a:r>
            <a:r>
              <a:rPr lang="pt-BR" altLang="en-US" sz="28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Modelling (Standard)</a:t>
            </a:r>
            <a:endParaRPr lang="id-ID" sz="28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5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xmlns="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Data Modelling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ACD0C0A2-1C4E-47FA-8B43-874073421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6146" y="629982"/>
            <a:ext cx="7518654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endParaRPr sz="1950" dirty="0"/>
          </a:p>
          <a:p>
            <a:pPr marL="10319"/>
            <a:r>
              <a:rPr lang="en-IN" sz="1950" spc="-33" dirty="0">
                <a:solidFill>
                  <a:srgbClr val="000000"/>
                </a:solidFill>
                <a:latin typeface="Arial"/>
                <a:cs typeface="Arial"/>
              </a:rPr>
              <a:t> Staging and active area concept for master data create  </a:t>
            </a:r>
            <a:endParaRPr sz="195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FE6FF0F-547F-4419-8B3C-015AF7ACC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3" t="37692" r="16154" b="28120"/>
          <a:stretch/>
        </p:blipFill>
        <p:spPr>
          <a:xfrm>
            <a:off x="425196" y="1828800"/>
            <a:ext cx="9087231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276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xmlns="" id="{ACD0C0A2-1C4E-47FA-8B43-874073421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6146" y="629982"/>
            <a:ext cx="7518654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endParaRPr sz="1950" dirty="0"/>
          </a:p>
          <a:p>
            <a:pPr marL="10319"/>
            <a:r>
              <a:rPr lang="en-IN" sz="1950" spc="-33" dirty="0">
                <a:solidFill>
                  <a:srgbClr val="000000"/>
                </a:solidFill>
                <a:latin typeface="Arial"/>
                <a:cs typeface="Arial"/>
              </a:rPr>
              <a:t> Flex and reuse modes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1218136-826D-4C6F-B26A-C7BEAB519CD2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Data Modelling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383744F-1485-3470-1343-04C66E33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25384" r="20000" b="17180"/>
          <a:stretch/>
        </p:blipFill>
        <p:spPr>
          <a:xfrm>
            <a:off x="1143000" y="1371600"/>
            <a:ext cx="7315200" cy="503669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F4C888E8-3F2E-6C08-7F21-0C2B940F6FD4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xmlns="" val="38383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ERM Diagram of a data model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B38F07D-EBDE-437B-BEAA-FB5130F4929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Data Modelling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B91D4F-6E83-80C6-2786-DCF5438EA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3" t="30855" r="16154" b="29487"/>
          <a:stretch/>
        </p:blipFill>
        <p:spPr>
          <a:xfrm>
            <a:off x="374006" y="1447800"/>
            <a:ext cx="8975834" cy="4267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5407B42F-CBA6-6A06-1F7F-F1D3689790CA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xmlns="" val="145150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Entity Types for Hierarchies </a:t>
            </a:r>
            <a:endParaRPr sz="19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9092CE-F670-4D00-AD5B-48907E541B7C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Data Modelling</a:t>
            </a:r>
            <a:endParaRPr lang="en-US" altLang="en-US" b="1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xmlns="" id="{96805BE8-D4AB-420D-BD40-C7E243B55C30}"/>
              </a:ext>
            </a:extLst>
          </p:cNvPr>
          <p:cNvSpPr txBox="1">
            <a:spLocks/>
          </p:cNvSpPr>
          <p:nvPr/>
        </p:nvSpPr>
        <p:spPr>
          <a:xfrm>
            <a:off x="390885" y="3273749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Options </a:t>
            </a:r>
            <a:endParaRPr lang="en-IN" sz="19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4C8773F-988D-4EF7-A25D-2B7E746B2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6" y="3693513"/>
            <a:ext cx="6684414" cy="2397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47C3B6-8544-4DF1-98FC-BA9D0C4D1180}"/>
              </a:ext>
            </a:extLst>
          </p:cNvPr>
          <p:cNvSpPr txBox="1"/>
          <p:nvPr/>
        </p:nvSpPr>
        <p:spPr>
          <a:xfrm>
            <a:off x="390885" y="1328608"/>
            <a:ext cx="8818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Hierarchy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 Special Use  </a:t>
            </a:r>
            <a:r>
              <a:rPr lang="en-US" sz="2000" dirty="0"/>
              <a:t>- Entity types can be used as actual nodes and as lower-level hierarchy nodes in a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Range Permitted on End Nodes   </a:t>
            </a:r>
            <a:r>
              <a:rPr lang="en-US" sz="2000" dirty="0"/>
              <a:t>- Entity types used as lower nodes can have range of values</a:t>
            </a:r>
            <a:endParaRPr lang="en-IN" sz="2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F4D19984-11BA-6CCE-4924-75369D45BF88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xmlns="" val="356740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2"/>
            <a:ext cx="9131945" cy="58750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Hierarchy attribute -  </a:t>
            </a:r>
            <a:r>
              <a:rPr lang="en-IN" sz="1800" b="0" dirty="0">
                <a:latin typeface="Arial"/>
                <a:cs typeface="Arial"/>
              </a:rPr>
              <a:t>Hierarchy attributes can be defined for each relationship between nodes in a hierarchy using </a:t>
            </a:r>
            <a:r>
              <a:rPr lang="en-IN" sz="1800" b="0" u="sng" dirty="0">
                <a:latin typeface="Arial"/>
                <a:cs typeface="Arial"/>
              </a:rPr>
              <a:t>data elements </a:t>
            </a:r>
            <a:r>
              <a:rPr lang="en-IN" sz="1800" b="0" dirty="0">
                <a:latin typeface="Arial"/>
                <a:cs typeface="Arial"/>
              </a:rPr>
              <a:t>or using a </a:t>
            </a:r>
            <a:r>
              <a:rPr lang="en-IN" sz="1800" b="0" u="sng" dirty="0">
                <a:latin typeface="Arial"/>
                <a:cs typeface="Arial"/>
              </a:rPr>
              <a:t>reference to an entity type</a:t>
            </a:r>
            <a:endParaRPr sz="1800" b="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9092CE-F670-4D00-AD5B-48907E541B7C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Data Modelling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8AD9438-CC3A-7F14-0772-58557916A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6" y="1581323"/>
            <a:ext cx="8749434" cy="478435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D39102BF-3735-96B3-9029-B7253D8798DC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xmlns="" val="22727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90557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Material Master Data Model example</a:t>
            </a:r>
            <a:endParaRPr sz="19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33119B9-53F2-4491-AB0D-DB7979A1A186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Data Modelling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3DD614-760F-1161-6C39-B202A15BB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8" t="25384" r="19230" b="30855"/>
          <a:stretch/>
        </p:blipFill>
        <p:spPr>
          <a:xfrm>
            <a:off x="393056" y="1250984"/>
            <a:ext cx="9238588" cy="46926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65B66F14-D0FB-B9D3-C504-734118879F54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xmlns="" val="109737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FCC3CA6-7EB4-4E63-A6DF-2234B519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599"/>
            <a:ext cx="6142308" cy="369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8FA732-170B-4EA2-95A6-94189785D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06" y="1728167"/>
            <a:ext cx="9191394" cy="314583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82371E8C-7DF3-BC4F-FAA9-4AA599135E6A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DE6D7FA-A88B-EFCA-D62A-93E85E983791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Modelling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910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76882" y="700790"/>
            <a:ext cx="9982882" cy="5667543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</Words>
  <Application>Microsoft Office PowerPoint</Application>
  <PresentationFormat>A4 Paper (210x297 mm)</PresentationFormat>
  <Paragraphs>57</Paragraphs>
  <Slides>13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1_Office Theme</vt:lpstr>
      <vt:lpstr>1_Custom Design</vt:lpstr>
      <vt:lpstr>Custom Design</vt:lpstr>
      <vt:lpstr>Slide 1</vt:lpstr>
      <vt:lpstr>  Staging and active area concept for master data create  </vt:lpstr>
      <vt:lpstr>  Flex and reuse modes</vt:lpstr>
      <vt:lpstr>ERM Diagram of a data model</vt:lpstr>
      <vt:lpstr>Entity Types for Hierarchies </vt:lpstr>
      <vt:lpstr>Hierarchy attribute -  Hierarchy attributes can be defined for each relationship between nodes in a hierarchy using data elements or using a reference to an entity type</vt:lpstr>
      <vt:lpstr>Material Master Data Model example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2023-04-17T14:08:29Z</dcterms:modified>
  <cp:category>Training</cp:category>
</cp:coreProperties>
</file>